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5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D401C-1EBE-431D-896E-26A7E35CB639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C15D1-5BD8-4972-A14B-0E8732D6A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88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no better tool</a:t>
            </a:r>
            <a:r>
              <a:rPr lang="en-US" baseline="0" dirty="0"/>
              <a:t> for a patient with orthodontic appliances than a Water Flosser.  This study was conducted on teens who used the WF daily and employed  the specialized orthodontic tip.  The result showed the WF was 5 times more effective than brushing alone and 3 times more effective than brushing and flossing.</a:t>
            </a:r>
          </a:p>
          <a:p>
            <a:endParaRPr lang="en-US" baseline="0" dirty="0"/>
          </a:p>
          <a:p>
            <a:r>
              <a:rPr lang="en-US" baseline="0" dirty="0"/>
              <a:t>{insert personal story about how WF helped one of your orthodontic patients – or yourself while in </a:t>
            </a:r>
            <a:r>
              <a:rPr lang="en-US" baseline="0" dirty="0" err="1"/>
              <a:t>ortho</a:t>
            </a:r>
            <a:r>
              <a:rPr lang="en-US" baseline="0" dirty="0"/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0416F-9071-4B26-9A9B-4AFF26E8D0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0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E47FD-7F8D-4B8C-A617-C3BE59DB1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C29E2D-ED08-42DC-93A7-E3B4C6462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C922C-CCDF-48EC-8281-DF2D4259C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FD7D-02AE-47B8-9A72-5BF3773D4FD7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1211C-710C-4B0F-A8E7-578336BF7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498DE-0EAE-4C41-8212-0BF88A966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714B-725F-4973-B0D3-13A8E2151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06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8931A-C122-463C-846D-3D5D25FAA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11BAEA-CA26-47F8-BB23-011B3CFF6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626C5-C15E-4425-8D28-72EC6677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FD7D-02AE-47B8-9A72-5BF3773D4FD7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48B6-95DC-442F-8391-9A3F6784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8D834-D6FA-4D36-A9F3-C6220430A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714B-725F-4973-B0D3-13A8E2151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71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E1B5E2-27F5-4F19-B056-678712EBAB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2E2611-9DE9-4DB5-A8ED-E23C515EF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990A5-F61F-449B-B52A-E5987D0F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FD7D-02AE-47B8-9A72-5BF3773D4FD7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4D62A-06BA-452D-85C1-E29D1A99C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E5DE4-80EA-4A50-ADFA-069DE025E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714B-725F-4973-B0D3-13A8E2151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18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3D1B-BD90-43FB-8761-DDC503DCE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4B7DD-E023-46E3-A010-822B700F4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36DDF-8FC4-41D8-AA83-8F30EDC89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FD7D-02AE-47B8-9A72-5BF3773D4FD7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8D67A-98A4-4C31-9166-8DD916E33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C3EAE-EB82-4DFC-83E8-00F88F40A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714B-725F-4973-B0D3-13A8E2151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84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914C-6052-4D22-9FD3-6889AB284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4DF57-8A5F-45E0-ABB2-5FCD96FA9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2841B-AA2F-47D9-895D-CFF321C0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FD7D-02AE-47B8-9A72-5BF3773D4FD7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991D2-3299-44B1-A19A-C83D7DF2A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6765C-FFEF-452F-A187-3C59973A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714B-725F-4973-B0D3-13A8E2151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42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4BC9F-7381-4C1F-8841-EE1135CB5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0C26F-EBAF-4BC7-AE5D-89B12E9A62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13375-5DAE-452C-9813-597335693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8EFA4-850F-475D-963E-5A26BBAD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FD7D-02AE-47B8-9A72-5BF3773D4FD7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B6914C-9C43-4631-B66E-0BCC3276A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F54180-FA16-4BF2-800A-AEB850B24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714B-725F-4973-B0D3-13A8E2151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43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04F0-0939-4307-93E1-DCF05DD53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F3E5C-D079-4947-84B5-68C44C3DF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346B38-F526-41DF-8AC8-0D4D308C9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A32CD0-C685-4970-A1C2-D91E43926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DF8E4E-901F-49B3-BFDF-06543A943C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1F1C80-0B80-4F67-8852-2FFF4F323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FD7D-02AE-47B8-9A72-5BF3773D4FD7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181A96-3156-4B2E-88DA-720CEA3AB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F836B3-8C5F-4BF7-9A99-FB106D8A4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714B-725F-4973-B0D3-13A8E2151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4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BC9D6-F371-4143-A1C8-2016777A7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F1E22C-16C9-45B3-99A5-C15CEE6EB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FD7D-02AE-47B8-9A72-5BF3773D4FD7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F7A36-4F83-4B26-91C3-245143ED2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FB0D82-A1CE-4E8C-AF5F-CC16E9527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714B-725F-4973-B0D3-13A8E2151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68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3505D4-F191-4C24-A817-FD436752C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FD7D-02AE-47B8-9A72-5BF3773D4FD7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AE566B-C5DE-42C4-8A95-251FD743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344C0-929C-4A1E-B5C8-6A741A6DF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714B-725F-4973-B0D3-13A8E2151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21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E8274-10CC-4904-8678-28BA6A8F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E5E5C-A4EB-4CCF-9E45-4938BFC2E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7E588-2E33-41AA-95ED-E48879001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7B2B7-13B1-4F3D-8CB5-6B2B658E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FD7D-02AE-47B8-9A72-5BF3773D4FD7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A431B-46BE-4610-9A01-87D16503C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87A3B-6E18-4C7F-B7F5-DAE8B022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714B-725F-4973-B0D3-13A8E2151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71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35B87-EB35-4EC3-8D7C-9A4D47333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2F9EFE-91D4-40EF-92BC-CAF6A5FF6C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84733-C4A0-4F46-8D06-23118A0E2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69A3F8-1BC6-4E88-BC49-889356B3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FD7D-02AE-47B8-9A72-5BF3773D4FD7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C66FA-0F2B-46F1-A911-2A7577C75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8B52F-0B4B-496C-9D0F-5C4D282C9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714B-725F-4973-B0D3-13A8E2151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88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7886C4-A796-4940-A672-9317D1EAE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BEBFF-DFFC-49A2-BF71-86E71974A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6576F-72FA-4141-B980-62955DBF3E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2FD7D-02AE-47B8-9A72-5BF3773D4FD7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A54D3-0466-464C-9D11-82607E98FE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BF2FD-F4FA-4536-89DA-1BB4D6637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4714B-725F-4973-B0D3-13A8E2151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9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1112" y="6409379"/>
            <a:ext cx="76425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dirty="0">
                <a:solidFill>
                  <a:schemeClr val="tx2"/>
                </a:solidFill>
                <a:latin typeface="Calibri" pitchFamily="34" charset="0"/>
              </a:rPr>
              <a:t>Sharma NC et al. Am </a:t>
            </a:r>
            <a:r>
              <a:rPr lang="en-US" sz="1200" i="1" dirty="0">
                <a:solidFill>
                  <a:schemeClr val="tx2"/>
                </a:solidFill>
                <a:latin typeface="Calibri" pitchFamily="34" charset="0"/>
              </a:rPr>
              <a:t>J </a:t>
            </a:r>
            <a:r>
              <a:rPr lang="en-US" sz="1100" i="1" dirty="0" err="1">
                <a:solidFill>
                  <a:schemeClr val="tx2"/>
                </a:solidFill>
                <a:latin typeface="Calibri" pitchFamily="34" charset="0"/>
              </a:rPr>
              <a:t>Orthod</a:t>
            </a:r>
            <a:r>
              <a:rPr lang="en-US" sz="1200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1200" i="1" dirty="0" err="1">
                <a:solidFill>
                  <a:schemeClr val="tx2"/>
                </a:solidFill>
                <a:latin typeface="Calibri" pitchFamily="34" charset="0"/>
              </a:rPr>
              <a:t>Dentofcial</a:t>
            </a:r>
            <a:r>
              <a:rPr lang="en-US" sz="1200" i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1200" i="1" dirty="0" err="1">
                <a:solidFill>
                  <a:schemeClr val="tx2"/>
                </a:solidFill>
                <a:latin typeface="Calibri" pitchFamily="34" charset="0"/>
              </a:rPr>
              <a:t>Orthop</a:t>
            </a:r>
            <a:r>
              <a:rPr lang="en-US" sz="1200" dirty="0">
                <a:solidFill>
                  <a:schemeClr val="tx2"/>
                </a:solidFill>
                <a:latin typeface="Calibri" pitchFamily="34" charset="0"/>
              </a:rPr>
              <a:t>, 2008; 133:565-571</a:t>
            </a:r>
          </a:p>
        </p:txBody>
      </p:sp>
      <p:pic>
        <p:nvPicPr>
          <p:cNvPr id="2" name="Ortho Tip_RG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96297" y="1640999"/>
            <a:ext cx="8025385" cy="45142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0835" y="298713"/>
            <a:ext cx="89781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003087"/>
                </a:solidFill>
                <a:latin typeface="+mj-lt"/>
              </a:rPr>
              <a:t>Waterpik</a:t>
            </a:r>
            <a:r>
              <a:rPr lang="en-US" altLang="en-US" sz="3600" b="1" dirty="0">
                <a:solidFill>
                  <a:srgbClr val="003087"/>
                </a:solidFill>
                <a:latin typeface="+mj-lt"/>
              </a:rPr>
              <a:t>® Water Flosser Is the Ideal Tool </a:t>
            </a:r>
          </a:p>
          <a:p>
            <a:pPr algn="ctr"/>
            <a:r>
              <a:rPr lang="en-US" altLang="en-US" sz="3600" b="1" dirty="0">
                <a:solidFill>
                  <a:srgbClr val="003087"/>
                </a:solidFill>
                <a:latin typeface="+mj-lt"/>
              </a:rPr>
              <a:t>for Orthodontic Patients </a:t>
            </a:r>
            <a:endParaRPr lang="en-US" altLang="en-US" sz="3600" b="1" baseline="30000" dirty="0">
              <a:solidFill>
                <a:srgbClr val="003087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915" y="1753144"/>
            <a:ext cx="3476486" cy="3200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u="sng" dirty="0">
                <a:solidFill>
                  <a:srgbClr val="0070C0"/>
                </a:solidFill>
                <a:latin typeface="+mj-lt"/>
              </a:rPr>
              <a:t>5X more effective            </a:t>
            </a:r>
            <a:r>
              <a:rPr lang="en-US" sz="2600" dirty="0">
                <a:solidFill>
                  <a:srgbClr val="002060"/>
                </a:solidFill>
                <a:latin typeface="+mj-lt"/>
              </a:rPr>
              <a:t>at removing plaque than brushing alone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u="sng" dirty="0">
                <a:solidFill>
                  <a:srgbClr val="0070C0"/>
                </a:solidFill>
                <a:latin typeface="+mj-lt"/>
              </a:rPr>
              <a:t>3X more effective            </a:t>
            </a:r>
            <a:r>
              <a:rPr lang="en-US" sz="2600" dirty="0">
                <a:solidFill>
                  <a:srgbClr val="002060"/>
                </a:solidFill>
                <a:latin typeface="+mj-lt"/>
              </a:rPr>
              <a:t>at removing plaque than brushing and flossing</a:t>
            </a:r>
          </a:p>
        </p:txBody>
      </p:sp>
    </p:spTree>
    <p:extLst>
      <p:ext uri="{BB962C8B-B14F-4D97-AF65-F5344CB8AC3E}">
        <p14:creationId xmlns:p14="http://schemas.microsoft.com/office/powerpoint/2010/main" val="16699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Microsoft Office PowerPoint</Application>
  <PresentationFormat>Widescreen</PresentationFormat>
  <Paragraphs>10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Carmen Carmack</dc:creator>
  <cp:lastModifiedBy>Carmen Carmack</cp:lastModifiedBy>
  <cp:revision>1</cp:revision>
  <dcterms:created xsi:type="dcterms:W3CDTF">2020-08-12T19:28:49Z</dcterms:created>
  <dcterms:modified xsi:type="dcterms:W3CDTF">2020-08-12T19:29:47Z</dcterms:modified>
</cp:coreProperties>
</file>