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64" r:id="rId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 Jahn" initials="CJ" lastIdx="2" clrIdx="0">
    <p:extLst>
      <p:ext uri="{19B8F6BF-5375-455C-9EA6-DF929625EA0E}">
        <p15:presenceInfo xmlns:p15="http://schemas.microsoft.com/office/powerpoint/2012/main" userId="S-1-5-21-2207697341-1954143933-1578512429-14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3927" autoAdjust="0"/>
  </p:normalViewPr>
  <p:slideViewPr>
    <p:cSldViewPr snapToGrid="0">
      <p:cViewPr varScale="1">
        <p:scale>
          <a:sx n="84" d="100"/>
          <a:sy n="84" d="100"/>
        </p:scale>
        <p:origin x="4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466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E57BA8-EC63-45AE-BE6A-E8341B541FD1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70416F-9071-4B26-9A9B-4AFF26E8D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12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6 studies have compared the </a:t>
            </a:r>
            <a:r>
              <a:rPr lang="en-US" baseline="0" dirty="0" err="1"/>
              <a:t>Waterpik</a:t>
            </a:r>
            <a:r>
              <a:rPr lang="en-US" baseline="0" dirty="0"/>
              <a:t>® Water Flosser to string floss including studies with people in </a:t>
            </a:r>
            <a:r>
              <a:rPr lang="en-US" baseline="0" dirty="0" err="1"/>
              <a:t>ortho</a:t>
            </a:r>
            <a:r>
              <a:rPr lang="en-US" baseline="0" dirty="0"/>
              <a:t> or who have implants.  In each instance, the WF was shown to be significantly more effective than string floss for improving gingival health.  Notably, the WF is 50% more effective for reducing gingivitis and 29% more effective for plaque removal.   </a:t>
            </a:r>
          </a:p>
          <a:p>
            <a:endParaRPr lang="en-US" baseline="0" dirty="0"/>
          </a:p>
          <a:p>
            <a:r>
              <a:rPr lang="en-US" baseline="0" dirty="0"/>
              <a:t>{Insert success story about how WF improved the oral health of one of your non flossing patients.}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0416F-9071-4B26-9A9B-4AFF26E8D0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9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285D-00AB-E941-B8BE-092480C4EA9A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TITLES &amp; DIVIDERS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41987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428" y="1759134"/>
            <a:ext cx="10517143" cy="4243736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2A34-F53F-4C48-BAF3-3D3FED1A7485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0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428" y="1759132"/>
            <a:ext cx="466172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2849" y="1759132"/>
            <a:ext cx="466172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2B40-F3F1-4044-947B-4663375A8F53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Two Content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095999" y="1759132"/>
            <a:ext cx="0" cy="3846538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9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29" y="391887"/>
            <a:ext cx="10517141" cy="876294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77922" y="2385391"/>
            <a:ext cx="4176649" cy="3617479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buClrTx/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7445-3526-5D4F-BD98-21B314BCCA1C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Comparison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77921" y="1759133"/>
            <a:ext cx="4176650" cy="493426"/>
          </a:xfrm>
        </p:spPr>
        <p:txBody>
          <a:bodyPr lIns="45720" anchor="b"/>
          <a:lstStyle>
            <a:lvl1pPr marL="0" indent="0">
              <a:buNone/>
              <a:defRPr sz="18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837428" y="2385391"/>
            <a:ext cx="4176650" cy="361747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837428" y="1759133"/>
            <a:ext cx="4176649" cy="493426"/>
          </a:xfrm>
        </p:spPr>
        <p:txBody>
          <a:bodyPr lIns="45720" anchor="b"/>
          <a:lstStyle>
            <a:lvl1pPr marL="0" indent="0">
              <a:buNone/>
              <a:defRPr sz="1800" b="1" i="0" cap="all" baseline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5821893" y="3403444"/>
            <a:ext cx="548213" cy="548070"/>
          </a:xfrm>
          <a:prstGeom prst="ellipse">
            <a:avLst/>
          </a:prstGeom>
          <a:solidFill>
            <a:schemeClr val="accent5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en-US" sz="1600" b="1"/>
              <a:t>VS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3D5A-BD5E-E04D-ABEE-2EF92F0AA18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 flipH="1">
            <a:off x="12460817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Only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2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A38A7-2DE7-1748-ADBA-7A1A10E8DEE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15305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DAC0-E874-BA41-B42D-E4705BADA645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Content with Caption 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11793" y="363071"/>
            <a:ext cx="11368413" cy="1005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837428" y="1759132"/>
            <a:ext cx="713299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3732" y="1759133"/>
            <a:ext cx="2730838" cy="4243738"/>
          </a:xfrm>
        </p:spPr>
        <p:txBody>
          <a:bodyPr vert="horz" lIns="0" tIns="0" rIns="45720" bIns="0" rtlCol="0">
            <a:no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17264" y="1894118"/>
            <a:ext cx="0" cy="4005943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9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2"/>
            <a:ext cx="12192000" cy="3896138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B298-9818-E847-810D-13DEB916E94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Picture with Caption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837428" y="5125743"/>
            <a:ext cx="10517143" cy="1272164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1793" y="4087744"/>
            <a:ext cx="11368413" cy="6980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67340" y="483164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D9DA-0857-4F4C-A922-7E16591BCD8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CUSTOM LAYOUTS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3251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428" y="1759134"/>
            <a:ext cx="10517143" cy="4243736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581E-D87F-1246-B629-82970064743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1733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 2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93C9-DD93-7042-81EB-612B49D509C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 3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 userDrawn="1"/>
        </p:nvSpPr>
        <p:spPr>
          <a:xfrm>
            <a:off x="1416212" y="893"/>
            <a:ext cx="10775789" cy="6856214"/>
          </a:xfrm>
          <a:custGeom>
            <a:avLst/>
            <a:gdLst>
              <a:gd name="connsiteX0" fmla="*/ 3451780 w 10772983"/>
              <a:gd name="connsiteY0" fmla="*/ 0 h 6856214"/>
              <a:gd name="connsiteX1" fmla="*/ 10772983 w 10772983"/>
              <a:gd name="connsiteY1" fmla="*/ 0 h 6856214"/>
              <a:gd name="connsiteX2" fmla="*/ 10772983 w 10772983"/>
              <a:gd name="connsiteY2" fmla="*/ 6856214 h 6856214"/>
              <a:gd name="connsiteX3" fmla="*/ 0 w 10772983"/>
              <a:gd name="connsiteY3" fmla="*/ 6856214 h 6856214"/>
              <a:gd name="connsiteX4" fmla="*/ 4882252 w 10772983"/>
              <a:gd name="connsiteY4" fmla="*/ 2019829 h 68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2983" h="6856214">
                <a:moveTo>
                  <a:pt x="3451780" y="0"/>
                </a:moveTo>
                <a:lnTo>
                  <a:pt x="10772983" y="0"/>
                </a:lnTo>
                <a:lnTo>
                  <a:pt x="10772983" y="6856214"/>
                </a:lnTo>
                <a:lnTo>
                  <a:pt x="0" y="6856214"/>
                </a:lnTo>
                <a:lnTo>
                  <a:pt x="4882252" y="20198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6876796" y="1369383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11466" y="481006"/>
            <a:ext cx="4968740" cy="6980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811466" y="1759134"/>
            <a:ext cx="4543105" cy="4243736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4211702"/>
            <a:ext cx="5945150" cy="1791168"/>
          </a:xfr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72000" rIns="108000" bIns="72000" rtlCol="0" anchor="ctr">
            <a:noAutofit/>
          </a:bodyPr>
          <a:lstStyle>
            <a:lvl1pPr algn="ctr">
              <a:defRPr lang="en-US" sz="2400" b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defRPr lang="en-US" sz="1800">
                <a:solidFill>
                  <a:schemeClr val="lt1"/>
                </a:solidFill>
              </a:defRPr>
            </a:lvl2pPr>
            <a:lvl3pPr>
              <a:defRPr lang="en-US" sz="1800">
                <a:solidFill>
                  <a:schemeClr val="lt1"/>
                </a:solidFill>
              </a:defRPr>
            </a:lvl3pPr>
            <a:lvl4pPr>
              <a:defRPr lang="en-US" sz="180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407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36AED-753F-4B40-B5FB-47E662953A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5"/>
            <a:ext cx="5716484" cy="18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 flipH="1">
            <a:off x="2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DF54-3359-7945-8A41-9C9B54E7048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 4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 userDrawn="1"/>
        </p:nvSpPr>
        <p:spPr>
          <a:xfrm flipH="1">
            <a:off x="1" y="893"/>
            <a:ext cx="10775789" cy="6856214"/>
          </a:xfrm>
          <a:custGeom>
            <a:avLst/>
            <a:gdLst>
              <a:gd name="connsiteX0" fmla="*/ 3451780 w 10772983"/>
              <a:gd name="connsiteY0" fmla="*/ 0 h 6856214"/>
              <a:gd name="connsiteX1" fmla="*/ 10772983 w 10772983"/>
              <a:gd name="connsiteY1" fmla="*/ 0 h 6856214"/>
              <a:gd name="connsiteX2" fmla="*/ 10772983 w 10772983"/>
              <a:gd name="connsiteY2" fmla="*/ 6856214 h 6856214"/>
              <a:gd name="connsiteX3" fmla="*/ 0 w 10772983"/>
              <a:gd name="connsiteY3" fmla="*/ 6856214 h 6856214"/>
              <a:gd name="connsiteX4" fmla="*/ 4882252 w 10772983"/>
              <a:gd name="connsiteY4" fmla="*/ 2019829 h 68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2983" h="6856214">
                <a:moveTo>
                  <a:pt x="3451780" y="0"/>
                </a:moveTo>
                <a:lnTo>
                  <a:pt x="10772983" y="0"/>
                </a:lnTo>
                <a:lnTo>
                  <a:pt x="10772983" y="6856214"/>
                </a:lnTo>
                <a:lnTo>
                  <a:pt x="0" y="6856214"/>
                </a:lnTo>
                <a:lnTo>
                  <a:pt x="4882252" y="20198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 userDrawn="1">
            <p:ph type="title"/>
          </p:nvPr>
        </p:nvSpPr>
        <p:spPr>
          <a:xfrm>
            <a:off x="757905" y="481006"/>
            <a:ext cx="4968740" cy="6980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20" name="Content Placeholder 2"/>
          <p:cNvSpPr>
            <a:spLocks noGrp="1"/>
          </p:cNvSpPr>
          <p:nvPr userDrawn="1">
            <p:ph idx="1"/>
          </p:nvPr>
        </p:nvSpPr>
        <p:spPr>
          <a:xfrm>
            <a:off x="757905" y="1759134"/>
            <a:ext cx="4543105" cy="4243736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46850" y="4211702"/>
            <a:ext cx="5945150" cy="1791168"/>
          </a:xfr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72000" rIns="108000" bIns="72000" rtlCol="0" anchor="ctr">
            <a:noAutofit/>
          </a:bodyPr>
          <a:lstStyle>
            <a:lvl1pPr algn="ctr">
              <a:defRPr lang="en-US" sz="2400" b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defRPr lang="en-US" sz="1800">
                <a:solidFill>
                  <a:schemeClr val="lt1"/>
                </a:solidFill>
              </a:defRPr>
            </a:lvl2pPr>
            <a:lvl3pPr>
              <a:defRPr lang="en-US" sz="1800">
                <a:solidFill>
                  <a:schemeClr val="lt1"/>
                </a:solidFill>
              </a:defRPr>
            </a:lvl3pPr>
            <a:lvl4pPr>
              <a:defRPr lang="en-US" sz="180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/>
              <a:t>CLICK TO EDIT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57541" y="1369383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6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428" y="1759132"/>
            <a:ext cx="466172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2849" y="1759132"/>
            <a:ext cx="466172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1E2C-B73D-3448-AF82-B2478A5CE8DC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Two Content (Alt)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6095999" y="1759132"/>
            <a:ext cx="0" cy="3846538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6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A64F-43B9-5748-BC52-FEEBBED14AD8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0"/>
            <a:ext cx="2272810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</a:t>
            </a:r>
          </a:p>
          <a:p>
            <a:pPr>
              <a:spcBef>
                <a:spcPts val="600"/>
              </a:spcBef>
            </a:pP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(Image)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11466" y="481006"/>
            <a:ext cx="4968740" cy="6980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811466" y="2770551"/>
            <a:ext cx="1957362" cy="1046077"/>
          </a:xfrm>
        </p:spPr>
        <p:txBody>
          <a:bodyPr vert="horz" lIns="0" tIns="0" rIns="45720" bIns="0" rtlCol="0">
            <a:noAutofit/>
          </a:bodyPr>
          <a:lstStyle>
            <a:lvl1pPr>
              <a:defRPr lang="en-US" sz="14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9287475" y="2770551"/>
            <a:ext cx="1957362" cy="1046077"/>
          </a:xfrm>
        </p:spPr>
        <p:txBody>
          <a:bodyPr vert="horz" lIns="0" tIns="0" rIns="45720" bIns="0" rtlCol="0">
            <a:noAutofit/>
          </a:bodyPr>
          <a:lstStyle>
            <a:lvl1pPr>
              <a:defRPr lang="en-US" sz="14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811466" y="4730240"/>
            <a:ext cx="1957362" cy="1046077"/>
          </a:xfrm>
        </p:spPr>
        <p:txBody>
          <a:bodyPr vert="horz" lIns="0" tIns="0" rIns="45720" bIns="0" rtlCol="0">
            <a:noAutofit/>
          </a:bodyPr>
          <a:lstStyle>
            <a:lvl1pPr>
              <a:defRPr lang="en-US" sz="14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9287475" y="4730240"/>
            <a:ext cx="1957362" cy="1046077"/>
          </a:xfrm>
        </p:spPr>
        <p:txBody>
          <a:bodyPr vert="horz" lIns="0" tIns="0" rIns="45720" bIns="0" rtlCol="0">
            <a:noAutofit/>
          </a:bodyPr>
          <a:lstStyle>
            <a:lvl1pPr>
              <a:defRPr lang="en-US" sz="14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876796" y="1369383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C071F523-47C1-4E19-BB08-7A25D3B60D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6300841" cy="6858000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0 h 6858000"/>
              <a:gd name="connsiteX0" fmla="*/ 0 w 12188825"/>
              <a:gd name="connsiteY0" fmla="*/ 0 h 6858000"/>
              <a:gd name="connsiteX1" fmla="*/ 486727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0 h 6858000"/>
              <a:gd name="connsiteX0" fmla="*/ 0 w 4867275"/>
              <a:gd name="connsiteY0" fmla="*/ 0 h 6858000"/>
              <a:gd name="connsiteX1" fmla="*/ 4867275 w 4867275"/>
              <a:gd name="connsiteY1" fmla="*/ 0 h 6858000"/>
              <a:gd name="connsiteX2" fmla="*/ 1444625 w 4867275"/>
              <a:gd name="connsiteY2" fmla="*/ 6858000 h 6858000"/>
              <a:gd name="connsiteX3" fmla="*/ 0 w 4867275"/>
              <a:gd name="connsiteY3" fmla="*/ 6858000 h 6858000"/>
              <a:gd name="connsiteX4" fmla="*/ 0 w 4867275"/>
              <a:gd name="connsiteY4" fmla="*/ 0 h 6858000"/>
              <a:gd name="connsiteX0" fmla="*/ 0 w 4867275"/>
              <a:gd name="connsiteY0" fmla="*/ 0 h 6858000"/>
              <a:gd name="connsiteX1" fmla="*/ 4867275 w 4867275"/>
              <a:gd name="connsiteY1" fmla="*/ 0 h 6858000"/>
              <a:gd name="connsiteX2" fmla="*/ 3625850 w 4867275"/>
              <a:gd name="connsiteY2" fmla="*/ 2476500 h 6858000"/>
              <a:gd name="connsiteX3" fmla="*/ 1444625 w 4867275"/>
              <a:gd name="connsiteY3" fmla="*/ 6858000 h 6858000"/>
              <a:gd name="connsiteX4" fmla="*/ 0 w 4867275"/>
              <a:gd name="connsiteY4" fmla="*/ 6858000 h 6858000"/>
              <a:gd name="connsiteX5" fmla="*/ 0 w 4867275"/>
              <a:gd name="connsiteY5" fmla="*/ 0 h 6858000"/>
              <a:gd name="connsiteX0" fmla="*/ 0 w 6324600"/>
              <a:gd name="connsiteY0" fmla="*/ 0 h 6858000"/>
              <a:gd name="connsiteX1" fmla="*/ 4867275 w 6324600"/>
              <a:gd name="connsiteY1" fmla="*/ 0 h 6858000"/>
              <a:gd name="connsiteX2" fmla="*/ 6324600 w 6324600"/>
              <a:gd name="connsiteY2" fmla="*/ 2019300 h 6858000"/>
              <a:gd name="connsiteX3" fmla="*/ 1444625 w 6324600"/>
              <a:gd name="connsiteY3" fmla="*/ 6858000 h 6858000"/>
              <a:gd name="connsiteX4" fmla="*/ 0 w 6324600"/>
              <a:gd name="connsiteY4" fmla="*/ 6858000 h 6858000"/>
              <a:gd name="connsiteX5" fmla="*/ 0 w 6324600"/>
              <a:gd name="connsiteY5" fmla="*/ 0 h 6858000"/>
              <a:gd name="connsiteX0" fmla="*/ 0 w 6324600"/>
              <a:gd name="connsiteY0" fmla="*/ 0 h 6858000"/>
              <a:gd name="connsiteX1" fmla="*/ 4867275 w 6324600"/>
              <a:gd name="connsiteY1" fmla="*/ 0 h 6858000"/>
              <a:gd name="connsiteX2" fmla="*/ 6324600 w 6324600"/>
              <a:gd name="connsiteY2" fmla="*/ 2019300 h 6858000"/>
              <a:gd name="connsiteX3" fmla="*/ 1412875 w 6324600"/>
              <a:gd name="connsiteY3" fmla="*/ 6858000 h 6858000"/>
              <a:gd name="connsiteX4" fmla="*/ 0 w 6324600"/>
              <a:gd name="connsiteY4" fmla="*/ 6858000 h 6858000"/>
              <a:gd name="connsiteX5" fmla="*/ 0 w 6324600"/>
              <a:gd name="connsiteY5" fmla="*/ 0 h 6858000"/>
              <a:gd name="connsiteX0" fmla="*/ 0 w 6299200"/>
              <a:gd name="connsiteY0" fmla="*/ 0 h 6858000"/>
              <a:gd name="connsiteX1" fmla="*/ 4867275 w 6299200"/>
              <a:gd name="connsiteY1" fmla="*/ 0 h 6858000"/>
              <a:gd name="connsiteX2" fmla="*/ 6299200 w 6299200"/>
              <a:gd name="connsiteY2" fmla="*/ 2025650 h 6858000"/>
              <a:gd name="connsiteX3" fmla="*/ 1412875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67275 w 6299200"/>
              <a:gd name="connsiteY1" fmla="*/ 0 h 6858000"/>
              <a:gd name="connsiteX2" fmla="*/ 6299200 w 6299200"/>
              <a:gd name="connsiteY2" fmla="*/ 2019697 h 6858000"/>
              <a:gd name="connsiteX3" fmla="*/ 1412875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52988 w 6299200"/>
              <a:gd name="connsiteY1" fmla="*/ 0 h 6858000"/>
              <a:gd name="connsiteX2" fmla="*/ 6299200 w 6299200"/>
              <a:gd name="connsiteY2" fmla="*/ 2019697 h 6858000"/>
              <a:gd name="connsiteX3" fmla="*/ 1412875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66085 w 6299200"/>
              <a:gd name="connsiteY1" fmla="*/ 0 h 6858000"/>
              <a:gd name="connsiteX2" fmla="*/ 6299200 w 6299200"/>
              <a:gd name="connsiteY2" fmla="*/ 2019697 h 6858000"/>
              <a:gd name="connsiteX3" fmla="*/ 1412875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66085 w 6299200"/>
              <a:gd name="connsiteY1" fmla="*/ 0 h 6858000"/>
              <a:gd name="connsiteX2" fmla="*/ 6299200 w 6299200"/>
              <a:gd name="connsiteY2" fmla="*/ 2019697 h 6858000"/>
              <a:gd name="connsiteX3" fmla="*/ 1396206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66085 w 6299200"/>
              <a:gd name="connsiteY1" fmla="*/ 0 h 6858000"/>
              <a:gd name="connsiteX2" fmla="*/ 6299200 w 6299200"/>
              <a:gd name="connsiteY2" fmla="*/ 2019697 h 6858000"/>
              <a:gd name="connsiteX3" fmla="*/ 1417638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9200" h="6858000">
                <a:moveTo>
                  <a:pt x="0" y="0"/>
                </a:moveTo>
                <a:lnTo>
                  <a:pt x="4866085" y="0"/>
                </a:lnTo>
                <a:lnTo>
                  <a:pt x="6299200" y="2019697"/>
                </a:lnTo>
                <a:lnTo>
                  <a:pt x="141763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th-TH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4211702"/>
            <a:ext cx="5945150" cy="1791168"/>
          </a:xfr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72000" rIns="108000" bIns="72000" rtlCol="0" anchor="ctr">
            <a:noAutofit/>
          </a:bodyPr>
          <a:lstStyle>
            <a:lvl1pPr algn="ctr">
              <a:defRPr lang="en-US" sz="2400" b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defRPr lang="en-US" sz="1800">
                <a:solidFill>
                  <a:schemeClr val="lt1"/>
                </a:solidFill>
              </a:defRPr>
            </a:lvl2pPr>
            <a:lvl3pPr>
              <a:defRPr lang="en-US" sz="1800">
                <a:solidFill>
                  <a:schemeClr val="lt1"/>
                </a:solidFill>
              </a:defRPr>
            </a:lvl3pPr>
            <a:lvl4pPr>
              <a:defRPr lang="en-US" sz="180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970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8" y="6337168"/>
            <a:ext cx="915001" cy="291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C595-0142-C743-9FB1-9D0A9297EB4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 flipH="1">
            <a:off x="12460817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Only 2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8" y="6337168"/>
            <a:ext cx="915001" cy="291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1FA1-EA4D-E941-BF29-D857147C276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 flipH="1">
            <a:off x="12460817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Only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3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D53C-C9C0-F948-9980-A25934B4997C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Blank 2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8" y="6337168"/>
            <a:ext cx="915001" cy="29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8" y="6337168"/>
            <a:ext cx="915001" cy="2918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E5F9-8A09-2041-8BBE-4BD4EF179D6A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 flipH="1">
            <a:off x="12460817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Blank 3</a:t>
            </a:r>
          </a:p>
        </p:txBody>
      </p:sp>
    </p:spTree>
    <p:extLst>
      <p:ext uri="{BB962C8B-B14F-4D97-AF65-F5344CB8AC3E}">
        <p14:creationId xmlns:p14="http://schemas.microsoft.com/office/powerpoint/2010/main" val="41577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BB54-76C0-E144-BD9E-6F0D5551289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3B45C35-5326-4A82-A0B7-CABBBAA12B9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42865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AA17-78E4-E947-A422-0904EE07F90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Image +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D87CF3F-AEA1-4690-9319-8B149DC2430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30275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18BC-547A-4C46-B688-5DB5C059C08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8" y="0"/>
            <a:ext cx="21298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Full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image with content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" y="1369383"/>
            <a:ext cx="5945145" cy="4572000"/>
          </a:xfr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0" rIns="972000" rtlCol="0" anchor="ctr"/>
          <a:lstStyle>
            <a:lvl1pPr>
              <a:defRPr lang="en-US" b="0" dirty="0">
                <a:solidFill>
                  <a:schemeClr val="lt1"/>
                </a:solidFill>
              </a:defRPr>
            </a:lvl1pPr>
          </a:lstStyle>
          <a:p>
            <a:pPr marL="0" lvl="0">
              <a:spcBef>
                <a:spcPts val="120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79B8D6A-5C3E-44B9-BFF2-9A1C033B7EB7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20236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Water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D596B7-E611-4C44-A3ED-006F8F62DF78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25940-CDBF-45F9-B808-76A294518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aterp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D893-F351-8348-A5D2-4F881834AB6F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98D608-A3A0-46E0-B2A4-71A481815CEC}"/>
              </a:ext>
            </a:extLst>
          </p:cNvPr>
          <p:cNvCxnSpPr/>
          <p:nvPr userDrawn="1"/>
        </p:nvCxnSpPr>
        <p:spPr>
          <a:xfrm>
            <a:off x="5638680" y="3897135"/>
            <a:ext cx="914638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38BBB6-4505-4727-A102-E2EC863F1A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199" y="2489731"/>
            <a:ext cx="10667603" cy="1117600"/>
          </a:xfrm>
        </p:spPr>
        <p:txBody>
          <a:bodyPr anchor="b"/>
          <a:lstStyle>
            <a:lvl1pPr algn="ctr"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th-TH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6D75260-22A4-4AD7-838A-48419AD537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199" y="4199998"/>
            <a:ext cx="10667603" cy="431773"/>
          </a:xfrm>
        </p:spPr>
        <p:txBody>
          <a:bodyPr anchor="t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53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D41C-CB61-2542-A89B-00468C1BB783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Content and two images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11793" y="363071"/>
            <a:ext cx="11368413" cy="1005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837428" y="1759132"/>
            <a:ext cx="713299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17264" y="1894118"/>
            <a:ext cx="0" cy="4005943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8623732" y="1759133"/>
            <a:ext cx="2730838" cy="1986391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623732" y="4016480"/>
            <a:ext cx="2730838" cy="1986391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rio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C90B-1D1E-2E4E-A9A0-2460D263BA5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Key priorities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11793" y="363071"/>
            <a:ext cx="11368413" cy="1005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837428" y="1759132"/>
            <a:ext cx="713299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17264" y="1894118"/>
            <a:ext cx="0" cy="4005943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8623732" y="1759133"/>
            <a:ext cx="2730838" cy="129666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623732" y="3232671"/>
            <a:ext cx="2730838" cy="129666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623732" y="4706208"/>
            <a:ext cx="2730838" cy="129666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bsite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 flipH="1">
            <a:off x="2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77E9-AD92-1A49-921C-AE78FA601C2D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Website Grab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 userDrawn="1"/>
        </p:nvSpPr>
        <p:spPr>
          <a:xfrm flipH="1">
            <a:off x="1" y="893"/>
            <a:ext cx="10775789" cy="6856214"/>
          </a:xfrm>
          <a:custGeom>
            <a:avLst/>
            <a:gdLst>
              <a:gd name="connsiteX0" fmla="*/ 3451780 w 10772983"/>
              <a:gd name="connsiteY0" fmla="*/ 0 h 6856214"/>
              <a:gd name="connsiteX1" fmla="*/ 10772983 w 10772983"/>
              <a:gd name="connsiteY1" fmla="*/ 0 h 6856214"/>
              <a:gd name="connsiteX2" fmla="*/ 10772983 w 10772983"/>
              <a:gd name="connsiteY2" fmla="*/ 6856214 h 6856214"/>
              <a:gd name="connsiteX3" fmla="*/ 0 w 10772983"/>
              <a:gd name="connsiteY3" fmla="*/ 6856214 h 6856214"/>
              <a:gd name="connsiteX4" fmla="*/ 4882252 w 10772983"/>
              <a:gd name="connsiteY4" fmla="*/ 2019829 h 68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2983" h="6856214">
                <a:moveTo>
                  <a:pt x="3451780" y="0"/>
                </a:moveTo>
                <a:lnTo>
                  <a:pt x="10772983" y="0"/>
                </a:lnTo>
                <a:lnTo>
                  <a:pt x="10772983" y="6856214"/>
                </a:lnTo>
                <a:lnTo>
                  <a:pt x="0" y="6856214"/>
                </a:lnTo>
                <a:lnTo>
                  <a:pt x="4882252" y="20198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 userDrawn="1">
            <p:ph type="title"/>
          </p:nvPr>
        </p:nvSpPr>
        <p:spPr>
          <a:xfrm>
            <a:off x="757905" y="481006"/>
            <a:ext cx="4968740" cy="6980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57541" y="1369383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8"/>
          <p:cNvSpPr>
            <a:spLocks noGrp="1"/>
          </p:cNvSpPr>
          <p:nvPr userDrawn="1">
            <p:ph type="pic" sz="quarter" idx="15"/>
          </p:nvPr>
        </p:nvSpPr>
        <p:spPr>
          <a:xfrm>
            <a:off x="837428" y="1759135"/>
            <a:ext cx="10517143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3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37428" y="6148154"/>
            <a:ext cx="10517143" cy="240520"/>
          </a:xfrm>
        </p:spPr>
        <p:txBody>
          <a:bodyPr vert="horz" lIns="0" tIns="0" rIns="45720" bIns="0" rtlCol="0">
            <a:noAutofit/>
          </a:bodyPr>
          <a:lstStyle>
            <a:lvl1pPr algn="ctr">
              <a:defRPr lang="en-US" sz="1400" b="0" i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8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D178-6F9B-254B-92C3-90CB8C2E7071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Two Images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37428" y="1759135"/>
            <a:ext cx="489665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457920" y="1759135"/>
            <a:ext cx="489665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8B147-F88A-834F-8C70-76B127EC73E3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Three Images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37428" y="1759135"/>
            <a:ext cx="320878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91609" y="1759135"/>
            <a:ext cx="320878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8132068" y="1759135"/>
            <a:ext cx="320878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AD7-E6E4-2E4B-A951-8627830650D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Four Images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37428" y="1773199"/>
            <a:ext cx="5104048" cy="1975612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250523" y="1773198"/>
            <a:ext cx="5104048" cy="1975612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250523" y="4027259"/>
            <a:ext cx="5104048" cy="1975612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37429" y="4027259"/>
            <a:ext cx="5104048" cy="1975612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2C40-098D-F34A-857E-124066E9DDF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WATER FLOSSERS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16020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039672-B580-4B4A-8359-C1901A5DE9B7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CBC62-7927-436A-93CA-62DDC8BA7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1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8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C9A07D0-55C3-448A-85F1-DFD26A0D72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2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40224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CCB2C-753E-4DFC-8644-4A3922F6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1780E7C-9ACB-4C12-9D62-28F6291613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  <a:solidFill>
            <a:schemeClr val="accent2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28504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168-8E76-CC4B-88CD-566D023F8036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SONIC-FUSION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14072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0DD8C3-01C0-402D-9363-B5C9DF93FC2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B1E04-0C4C-4ED4-85EE-76C120356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0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524FD7C-6BA9-4B25-9A36-0C91784EDB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5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865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CCB2C-753E-4DFC-8644-4A3922F6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5C00A49-6E54-49E7-AE45-B7843FF926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  <a:solidFill>
            <a:schemeClr val="accent5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34490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DA2E-C090-C246-83FB-4E69B9CD2F4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COMPLETE CARE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16903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PARTIAL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EAA3F61-6250-4D61-9826-539224F8E3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40117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0DD8C3-01C0-402D-9363-B5C9DF93FC2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B1E04-0C4C-4ED4-85EE-76C120356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1F485AA-2357-40B7-A57A-6085FE277A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3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34144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CCB2C-753E-4DFC-8644-4A3922F6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3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DB1D611-B2F9-4378-AD81-B2DC85A759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6858000"/>
          </a:xfrm>
          <a:solidFill>
            <a:schemeClr val="accent3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9412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B1853-AD8E-DD4A-8707-CA59A4E05541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Whitening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27702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0DD8C3-01C0-402D-9363-B5C9DF93FC2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B1E04-0C4C-4ED4-85EE-76C120356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2BD43B7-9F68-4658-91F1-ED6C9B956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4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32301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CCB2C-753E-4DFC-8644-4A3922F6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7C499-1DD4-4DAA-B792-2848C279AD27}"/>
              </a:ext>
            </a:extLst>
          </p:cNvPr>
          <p:cNvSpPr/>
          <p:nvPr userDrawn="1"/>
        </p:nvSpPr>
        <p:spPr>
          <a:xfrm>
            <a:off x="11143214" y="6407152"/>
            <a:ext cx="674461" cy="228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7ED1D-7AA5-4BAF-8D41-B02351129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6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071F523-47C1-4E19-BB08-7A25D3B60D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  <a:solidFill>
            <a:schemeClr val="accent4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24521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BCA4-0EC5-A544-A56C-35E4F11906F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TEMPLATE TOOLS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29089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7FD60-6156-0745-A9F9-4B5E704DCE0A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 Vertical Text </a:t>
            </a:r>
          </a:p>
        </p:txBody>
      </p:sp>
    </p:spTree>
    <p:extLst>
      <p:ext uri="{BB962C8B-B14F-4D97-AF65-F5344CB8AC3E}">
        <p14:creationId xmlns:p14="http://schemas.microsoft.com/office/powerpoint/2010/main" val="16460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06940" y="274640"/>
            <a:ext cx="187326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794" y="274640"/>
            <a:ext cx="936340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A2C5-3EAB-5D4E-BADC-5E9F07DFE11F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Vertical 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Text </a:t>
            </a:r>
          </a:p>
        </p:txBody>
      </p:sp>
    </p:spTree>
    <p:extLst>
      <p:ext uri="{BB962C8B-B14F-4D97-AF65-F5344CB8AC3E}">
        <p14:creationId xmlns:p14="http://schemas.microsoft.com/office/powerpoint/2010/main" val="23336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Grid</a:t>
            </a:r>
          </a:p>
        </p:txBody>
      </p:sp>
      <p:sp>
        <p:nvSpPr>
          <p:cNvPr id="29" name="Title 6"/>
          <p:cNvSpPr txBox="1">
            <a:spLocks/>
          </p:cNvSpPr>
          <p:nvPr userDrawn="1"/>
        </p:nvSpPr>
        <p:spPr>
          <a:xfrm>
            <a:off x="411794" y="363072"/>
            <a:ext cx="1546105" cy="408454"/>
          </a:xfrm>
          <a:prstGeom prst="rect">
            <a:avLst/>
          </a:prstGeom>
        </p:spPr>
        <p:txBody>
          <a:bodyPr vert="horz" lIns="45720" tIns="0" rIns="4572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Grid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" y="0"/>
            <a:ext cx="12192000" cy="6858000"/>
            <a:chOff x="0" y="0"/>
            <a:chExt cx="12188825" cy="6858000"/>
          </a:xfrm>
        </p:grpSpPr>
        <p:grpSp>
          <p:nvGrpSpPr>
            <p:cNvPr id="40" name="Group 39"/>
            <p:cNvGrpSpPr/>
            <p:nvPr/>
          </p:nvGrpSpPr>
          <p:grpSpPr>
            <a:xfrm>
              <a:off x="0" y="0"/>
              <a:ext cx="12188825" cy="6858000"/>
              <a:chOff x="0" y="0"/>
              <a:chExt cx="12188825" cy="68580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1731625" y="0"/>
                <a:ext cx="0" cy="685800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0" y="457200"/>
                <a:ext cx="12188825" cy="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0" y="6400800"/>
                <a:ext cx="12188825" cy="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0" y="0"/>
              <a:ext cx="12188825" cy="6858000"/>
              <a:chOff x="0" y="0"/>
              <a:chExt cx="12188825" cy="68580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2188825" y="0"/>
                <a:ext cx="0" cy="685800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062942" y="0"/>
                <a:ext cx="0" cy="685800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125884" y="0"/>
                <a:ext cx="0" cy="685800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0" y="0"/>
                <a:ext cx="12188825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0" y="2286000"/>
                <a:ext cx="12188825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0" y="4572000"/>
                <a:ext cx="12188825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0" y="6858000"/>
                <a:ext cx="12188825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094412" y="0"/>
                <a:ext cx="0" cy="685800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0" y="3429000"/>
                <a:ext cx="12188825" cy="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219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F96B1-7862-F641-B412-ACEDEF00B8CB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DO NOT USE </a:t>
            </a:r>
            <a:br>
              <a:rPr lang="en-US" sz="9600" dirty="0"/>
            </a:br>
            <a:r>
              <a:rPr lang="en-US" sz="9600" dirty="0"/>
              <a:t>ANY</a:t>
            </a:r>
            <a:r>
              <a:rPr lang="en-US" sz="9600" baseline="0" dirty="0"/>
              <a:t> LAYOUTS </a:t>
            </a:r>
            <a:br>
              <a:rPr lang="en-US" sz="9600" baseline="0" dirty="0"/>
            </a:br>
            <a:r>
              <a:rPr lang="en-US" sz="9600" baseline="0" dirty="0"/>
              <a:t>PAST THIS POINT</a:t>
            </a:r>
            <a:endParaRPr lang="en-US" sz="9600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39964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1B6F-AB26-9D4E-B77D-FFFEB64A2199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77400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1B6F-AB26-9D4E-B77D-FFFEB64A2199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Image + Title</a:t>
            </a:r>
          </a:p>
        </p:txBody>
      </p:sp>
    </p:spTree>
    <p:extLst>
      <p:ext uri="{BB962C8B-B14F-4D97-AF65-F5344CB8AC3E}">
        <p14:creationId xmlns:p14="http://schemas.microsoft.com/office/powerpoint/2010/main" val="304513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Water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7ED58-4EDD-4625-890C-0E7598DFAB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Water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3630357-B749-4F5A-8567-0567A63F93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6858000"/>
          </a:xfrm>
          <a:solidFill>
            <a:schemeClr val="accent1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31286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B0F4-39A2-6C4B-82C6-A4D3F271F286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DEFAULT LAYOUTS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3720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793" y="481006"/>
            <a:ext cx="11368413" cy="698057"/>
          </a:xfrm>
          <a:prstGeom prst="rect">
            <a:avLst/>
          </a:prstGeom>
        </p:spPr>
        <p:txBody>
          <a:bodyPr vert="horz" lIns="45720" tIns="0" rIns="4572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428" y="1759134"/>
            <a:ext cx="10517143" cy="4243737"/>
          </a:xfrm>
          <a:prstGeom prst="rect">
            <a:avLst/>
          </a:prstGeom>
        </p:spPr>
        <p:txBody>
          <a:bodyPr vert="horz" lIns="0" tIns="0" rIns="4572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742950" lvl="1" indent="-28575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Calibri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2911" y="6407153"/>
            <a:ext cx="1092734" cy="2285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4C32F-24AE-A74A-BA52-AB9A62604A25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319" y="6397907"/>
            <a:ext cx="8534644" cy="2378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95589" y="6407153"/>
            <a:ext cx="390792" cy="2285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0" i="0">
                <a:solidFill>
                  <a:schemeClr val="accent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4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848" r:id="rId66"/>
    <p:sldLayoutId id="2147483849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all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5088" indent="-65088" algn="l" defTabSz="457200" rtl="0" eaLnBrk="1" latinLnBrk="0" hangingPunct="1">
        <a:spcBef>
          <a:spcPts val="600"/>
        </a:spcBef>
        <a:buSzPct val="30000"/>
        <a:buFont typeface=".AppleSystemUIFont" charset="-120"/>
        <a:buChar char=" "/>
        <a:tabLst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58738" indent="-58738" algn="l" defTabSz="457200" rtl="0" eaLnBrk="1" latinLnBrk="0" hangingPunct="1">
        <a:spcBef>
          <a:spcPts val="600"/>
        </a:spcBef>
        <a:buClrTx/>
        <a:buFont typeface="Trebuchet MS" panose="020B0603020202020204" pitchFamily="34" charset="0"/>
        <a:buChar char=" 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85750" algn="l" defTabSz="4572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175" indent="-231775" algn="l" defTabSz="457200" rtl="0" eaLnBrk="1" latinLnBrk="0" hangingPunct="1">
        <a:spcBef>
          <a:spcPts val="600"/>
        </a:spcBef>
        <a:buFont typeface="Calibri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87488" indent="-231775" algn="l" defTabSz="457200" rtl="0" eaLnBrk="1" latinLnBrk="0" hangingPunct="1">
        <a:spcBef>
          <a:spcPts val="600"/>
        </a:spcBef>
        <a:buFont typeface="Calibri" charset="0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Calibri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Calibri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Calibri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Calibri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pos="2567">
          <p15:clr>
            <a:srgbClr val="F26B43"/>
          </p15:clr>
        </p15:guide>
        <p15:guide id="4" pos="287">
          <p15:clr>
            <a:srgbClr val="F26B43"/>
          </p15:clr>
        </p15:guide>
        <p15:guide id="5" pos="5111">
          <p15:clr>
            <a:srgbClr val="F26B43"/>
          </p15:clr>
        </p15:guide>
        <p15:guide id="6" pos="7391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">
          <p15:clr>
            <a:srgbClr val="F26B43"/>
          </p15:clr>
        </p15:guide>
        <p15:guide id="9" orient="horz" pos="2880">
          <p15:clr>
            <a:srgbClr val="F26B43"/>
          </p15:clr>
        </p15:guide>
        <p15:guide id="10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1578" y="1270716"/>
            <a:ext cx="4448238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Study Findings:</a:t>
            </a:r>
            <a:endParaRPr lang="en-US" sz="2400" b="1" baseline="30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13238" y="304551"/>
            <a:ext cx="11424801" cy="1069975"/>
          </a:xfrm>
          <a:noFill/>
          <a:ln>
            <a:solidFill>
              <a:schemeClr val="accent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"/>
          </a:effectLst>
        </p:spPr>
        <p:txBody>
          <a:bodyPr/>
          <a:lstStyle/>
          <a:p>
            <a:r>
              <a:rPr lang="en-US" sz="3600" cap="none" spc="0" dirty="0">
                <a:latin typeface="Calibri Light" panose="020F0302020204030204" pitchFamily="34" charset="0"/>
              </a:rPr>
              <a:t>Six Studies Have Compared The Water Flosser To String Floss</a:t>
            </a:r>
            <a:r>
              <a:rPr lang="en-US" sz="3600" cap="none" spc="0" baseline="30000" dirty="0">
                <a:latin typeface="Calibri Light" panose="020F0302020204030204" pitchFamily="34" charset="0"/>
              </a:rPr>
              <a:t>1-6 </a:t>
            </a:r>
            <a:endParaRPr lang="en-US" sz="3600" cap="none" spc="0" dirty="0"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62899" y="1732381"/>
            <a:ext cx="4116917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50% more effective for reducing gingivitis</a:t>
            </a:r>
            <a:r>
              <a:rPr lang="en-US" sz="2400" baseline="30000" dirty="0">
                <a:solidFill>
                  <a:schemeClr val="tx2"/>
                </a:solidFill>
                <a:latin typeface="Calibri Light" panose="020F0302020204030204" pitchFamily="34" charset="0"/>
              </a:rPr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29% better for plaque removal</a:t>
            </a:r>
            <a:r>
              <a:rPr lang="en-US" sz="2400" baseline="30000" dirty="0">
                <a:solidFill>
                  <a:schemeClr val="tx2"/>
                </a:solidFill>
                <a:latin typeface="Calibri Light" panose="020F0302020204030204" pitchFamily="34" charset="0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30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3x as effective as string floss for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ortho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patients</a:t>
            </a:r>
            <a:r>
              <a:rPr lang="en-US" sz="2400" baseline="30000" dirty="0">
                <a:solidFill>
                  <a:schemeClr val="tx2"/>
                </a:solidFill>
                <a:latin typeface="Calibri Light" panose="020F0302020204030204" pitchFamily="34" charset="0"/>
              </a:rPr>
              <a:t>4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2x as effective as string floss for implant patients</a:t>
            </a:r>
            <a:r>
              <a:rPr lang="en-US" sz="2400" baseline="30000" dirty="0">
                <a:solidFill>
                  <a:schemeClr val="tx2"/>
                </a:solidFill>
                <a:latin typeface="Calibri Light" panose="020F0302020204030204" pitchFamily="34" charset="0"/>
              </a:rPr>
              <a:t>5</a:t>
            </a:r>
          </a:p>
          <a:p>
            <a:endParaRPr lang="en-US" sz="2400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880" y="6068599"/>
            <a:ext cx="429474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100" dirty="0">
                <a:solidFill>
                  <a:schemeClr val="tx2"/>
                </a:solidFill>
                <a:latin typeface="Calibri Light" panose="020F0302020204030204" pitchFamily="34" charset="0"/>
              </a:rPr>
              <a:t>Barnes CM et al</a:t>
            </a:r>
            <a:r>
              <a:rPr lang="en-US" sz="1100" i="1" dirty="0">
                <a:solidFill>
                  <a:schemeClr val="tx2"/>
                </a:solidFill>
                <a:latin typeface="Calibri Light" panose="020F0302020204030204" pitchFamily="34" charset="0"/>
              </a:rPr>
              <a:t>. J </a:t>
            </a:r>
            <a:r>
              <a:rPr lang="en-US" sz="1100" i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Clin</a:t>
            </a:r>
            <a:r>
              <a:rPr lang="en-US" sz="1100" i="1" dirty="0">
                <a:solidFill>
                  <a:schemeClr val="tx2"/>
                </a:solidFill>
                <a:latin typeface="Calibri Light" panose="020F0302020204030204" pitchFamily="34" charset="0"/>
              </a:rPr>
              <a:t> Dent </a:t>
            </a:r>
            <a:r>
              <a:rPr lang="en-US" sz="1100" dirty="0">
                <a:solidFill>
                  <a:schemeClr val="tx2"/>
                </a:solidFill>
                <a:latin typeface="Calibri Light" panose="020F0302020204030204" pitchFamily="34" charset="0"/>
              </a:rPr>
              <a:t>2005; 16:71-77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1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Rosema</a:t>
            </a:r>
            <a:r>
              <a:rPr lang="en-US" sz="1100" dirty="0">
                <a:solidFill>
                  <a:schemeClr val="tx2"/>
                </a:solidFill>
                <a:latin typeface="Calibri Light" panose="020F0302020204030204" pitchFamily="34" charset="0"/>
              </a:rPr>
              <a:t> NAM et al. </a:t>
            </a:r>
            <a:r>
              <a:rPr lang="en-US" sz="1100" i="1" dirty="0">
                <a:solidFill>
                  <a:schemeClr val="tx2"/>
                </a:solidFill>
                <a:latin typeface="Calibri Light" panose="020F0302020204030204" pitchFamily="34" charset="0"/>
              </a:rPr>
              <a:t>J </a:t>
            </a:r>
            <a:r>
              <a:rPr lang="en-US" sz="1100" i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Int</a:t>
            </a:r>
            <a:r>
              <a:rPr lang="en-US" sz="1100" i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100" i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Acad</a:t>
            </a:r>
            <a:r>
              <a:rPr lang="en-US" sz="1100" i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100" i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Periodontol</a:t>
            </a:r>
            <a:r>
              <a:rPr lang="en-US" sz="1100" dirty="0">
                <a:solidFill>
                  <a:schemeClr val="tx2"/>
                </a:solidFill>
                <a:latin typeface="Calibri Light" panose="020F0302020204030204" pitchFamily="34" charset="0"/>
              </a:rPr>
              <a:t>, 2011;13(1):2-10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100" dirty="0">
                <a:solidFill>
                  <a:schemeClr val="tx2"/>
                </a:solidFill>
                <a:latin typeface="Calibri Light" panose="020F0302020204030204" pitchFamily="34" charset="0"/>
              </a:rPr>
              <a:t>Goyal CR, et al.  </a:t>
            </a:r>
            <a:r>
              <a:rPr lang="en-US" sz="1100" i="1" dirty="0">
                <a:solidFill>
                  <a:schemeClr val="tx2"/>
                </a:solidFill>
                <a:latin typeface="Calibri Light" panose="020F0302020204030204" pitchFamily="34" charset="0"/>
              </a:rPr>
              <a:t>J </a:t>
            </a:r>
            <a:r>
              <a:rPr lang="en-US" sz="1100" i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Clin</a:t>
            </a:r>
            <a:r>
              <a:rPr lang="en-US" sz="1100" i="1" dirty="0">
                <a:solidFill>
                  <a:schemeClr val="tx2"/>
                </a:solidFill>
                <a:latin typeface="Calibri Light" panose="020F0302020204030204" pitchFamily="34" charset="0"/>
              </a:rPr>
              <a:t> Dent</a:t>
            </a:r>
            <a:r>
              <a:rPr lang="en-US" sz="1100" dirty="0">
                <a:solidFill>
                  <a:schemeClr val="tx2"/>
                </a:solidFill>
                <a:latin typeface="Calibri Light" panose="020F0302020204030204" pitchFamily="34" charset="0"/>
              </a:rPr>
              <a:t> 2013; 24(2):37-42</a:t>
            </a:r>
          </a:p>
        </p:txBody>
      </p:sp>
      <p:pic>
        <p:nvPicPr>
          <p:cNvPr id="9" name="Water Flosser Tip_RG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756" y="1465054"/>
            <a:ext cx="6927204" cy="40662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25358" y="6073757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Font typeface="+mj-lt"/>
              <a:buAutoNum type="arabicPeriod" startAt="4"/>
              <a:defRPr/>
            </a:pPr>
            <a:r>
              <a:rPr lang="en-US" sz="1100" dirty="0">
                <a:latin typeface="Calibri" pitchFamily="34" charset="0"/>
              </a:rPr>
              <a:t>Sharma NC et al. Am </a:t>
            </a:r>
            <a:r>
              <a:rPr lang="en-US" sz="1100" i="1" dirty="0">
                <a:latin typeface="Calibri" pitchFamily="34" charset="0"/>
              </a:rPr>
              <a:t>J </a:t>
            </a:r>
            <a:r>
              <a:rPr lang="en-US" sz="1100" i="1" dirty="0" err="1">
                <a:latin typeface="Calibri" pitchFamily="34" charset="0"/>
              </a:rPr>
              <a:t>Orthod</a:t>
            </a:r>
            <a:r>
              <a:rPr lang="en-US" sz="1100" i="1" dirty="0">
                <a:latin typeface="Calibri" pitchFamily="34" charset="0"/>
              </a:rPr>
              <a:t> </a:t>
            </a:r>
            <a:r>
              <a:rPr lang="en-US" sz="1100" i="1" dirty="0" err="1">
                <a:latin typeface="Calibri" pitchFamily="34" charset="0"/>
              </a:rPr>
              <a:t>Dentofcial</a:t>
            </a:r>
            <a:r>
              <a:rPr lang="en-US" sz="1100" i="1" dirty="0">
                <a:latin typeface="Calibri" pitchFamily="34" charset="0"/>
              </a:rPr>
              <a:t> </a:t>
            </a:r>
            <a:r>
              <a:rPr lang="en-US" sz="1100" i="1" dirty="0" err="1">
                <a:latin typeface="Calibri" pitchFamily="34" charset="0"/>
              </a:rPr>
              <a:t>Orthop</a:t>
            </a:r>
            <a:r>
              <a:rPr lang="en-US" sz="1100" dirty="0">
                <a:latin typeface="Calibri" pitchFamily="34" charset="0"/>
              </a:rPr>
              <a:t>, 2008; 133:565-571</a:t>
            </a:r>
          </a:p>
          <a:p>
            <a:pPr marL="228600" indent="-228600">
              <a:buFont typeface="+mj-lt"/>
              <a:buAutoNum type="arabicPeriod" startAt="4"/>
              <a:defRPr/>
            </a:pPr>
            <a:r>
              <a:rPr lang="en-US" sz="1100" dirty="0">
                <a:latin typeface="Calibri" pitchFamily="34" charset="0"/>
              </a:rPr>
              <a:t>Magnuson B et al. </a:t>
            </a:r>
            <a:r>
              <a:rPr lang="en-US" sz="1100" i="1" dirty="0" err="1">
                <a:latin typeface="Calibri" pitchFamily="34" charset="0"/>
              </a:rPr>
              <a:t>Compend</a:t>
            </a:r>
            <a:r>
              <a:rPr lang="en-US" sz="1100" i="1" dirty="0">
                <a:latin typeface="Calibri" pitchFamily="34" charset="0"/>
              </a:rPr>
              <a:t> </a:t>
            </a:r>
            <a:r>
              <a:rPr lang="en-US" sz="1100" i="1" dirty="0" err="1">
                <a:latin typeface="Calibri" pitchFamily="34" charset="0"/>
              </a:rPr>
              <a:t>Contin</a:t>
            </a:r>
            <a:r>
              <a:rPr lang="en-US" sz="1100" i="1" dirty="0">
                <a:latin typeface="Calibri" pitchFamily="34" charset="0"/>
              </a:rPr>
              <a:t> </a:t>
            </a:r>
            <a:r>
              <a:rPr lang="en-US" sz="1100" i="1" dirty="0" err="1">
                <a:latin typeface="Calibri" pitchFamily="34" charset="0"/>
              </a:rPr>
              <a:t>Educ</a:t>
            </a:r>
            <a:r>
              <a:rPr lang="en-US" sz="1100" i="1" dirty="0">
                <a:latin typeface="Calibri" pitchFamily="34" charset="0"/>
              </a:rPr>
              <a:t> Dent </a:t>
            </a:r>
            <a:r>
              <a:rPr lang="en-US" sz="1100" dirty="0">
                <a:latin typeface="Calibri" pitchFamily="34" charset="0"/>
              </a:rPr>
              <a:t>2013; 42(Special Issue 8): 2-7</a:t>
            </a:r>
          </a:p>
          <a:p>
            <a:pPr marL="228600" indent="-228600">
              <a:buFont typeface="+mj-lt"/>
              <a:buAutoNum type="arabicPeriod" startAt="4"/>
              <a:defRPr/>
            </a:pPr>
            <a:r>
              <a:rPr lang="en-US" sz="1100" dirty="0" err="1">
                <a:latin typeface="Calibri" pitchFamily="34" charset="0"/>
              </a:rPr>
              <a:t>Goyal</a:t>
            </a:r>
            <a:r>
              <a:rPr lang="en-US" sz="1100" dirty="0">
                <a:latin typeface="Calibri" pitchFamily="34" charset="0"/>
              </a:rPr>
              <a:t> CR et al.  Compendium </a:t>
            </a:r>
            <a:r>
              <a:rPr lang="en-US" sz="1100" dirty="0" err="1">
                <a:latin typeface="Calibri" pitchFamily="34" charset="0"/>
              </a:rPr>
              <a:t>Contin</a:t>
            </a:r>
            <a:r>
              <a:rPr lang="en-US" sz="1100" dirty="0">
                <a:latin typeface="Calibri" pitchFamily="34" charset="0"/>
              </a:rPr>
              <a:t> </a:t>
            </a:r>
            <a:r>
              <a:rPr lang="en-US" sz="1100" dirty="0" err="1">
                <a:latin typeface="Calibri" pitchFamily="34" charset="0"/>
              </a:rPr>
              <a:t>Educ</a:t>
            </a:r>
            <a:r>
              <a:rPr lang="en-US" sz="1100" dirty="0">
                <a:latin typeface="Calibri" pitchFamily="34" charset="0"/>
              </a:rPr>
              <a:t> Dent 2018; 29(</a:t>
            </a:r>
            <a:r>
              <a:rPr lang="en-US" sz="1100" dirty="0" err="1">
                <a:latin typeface="Calibri" pitchFamily="34" charset="0"/>
              </a:rPr>
              <a:t>Suppl</a:t>
            </a:r>
            <a:r>
              <a:rPr lang="en-US" sz="1100" dirty="0">
                <a:latin typeface="Calibri" pitchFamily="34" charset="0"/>
              </a:rPr>
              <a:t> 2): 14-22.</a:t>
            </a:r>
          </a:p>
        </p:txBody>
      </p:sp>
    </p:spTree>
    <p:extLst>
      <p:ext uri="{BB962C8B-B14F-4D97-AF65-F5344CB8AC3E}">
        <p14:creationId xmlns:p14="http://schemas.microsoft.com/office/powerpoint/2010/main" val="37075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6">
      <a:dk1>
        <a:srgbClr val="595959"/>
      </a:dk1>
      <a:lt1>
        <a:srgbClr val="FFFFFF"/>
      </a:lt1>
      <a:dk2>
        <a:srgbClr val="000000"/>
      </a:dk2>
      <a:lt2>
        <a:srgbClr val="FFFFFF"/>
      </a:lt2>
      <a:accent1>
        <a:srgbClr val="003087"/>
      </a:accent1>
      <a:accent2>
        <a:srgbClr val="0077C8"/>
      </a:accent2>
      <a:accent3>
        <a:srgbClr val="78D64B"/>
      </a:accent3>
      <a:accent4>
        <a:srgbClr val="9B26B6"/>
      </a:accent4>
      <a:accent5>
        <a:srgbClr val="FF6913"/>
      </a:accent5>
      <a:accent6>
        <a:srgbClr val="FFFFFF"/>
      </a:accent6>
      <a:hlink>
        <a:srgbClr val="587FAC"/>
      </a:hlink>
      <a:folHlink>
        <a:srgbClr val="587F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>
          <a:solidFill>
            <a:schemeClr val="tx1">
              <a:lumMod val="40000"/>
              <a:lumOff val="60000"/>
            </a:schemeClr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5815</TotalTime>
  <Words>218</Words>
  <Application>Microsoft Office PowerPoint</Application>
  <PresentationFormat>Widescreen</PresentationFormat>
  <Paragraphs>20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.AppleSystemUIFont</vt:lpstr>
      <vt:lpstr>Arial</vt:lpstr>
      <vt:lpstr>Arial Black</vt:lpstr>
      <vt:lpstr>Calibri</vt:lpstr>
      <vt:lpstr>Calibri Light</vt:lpstr>
      <vt:lpstr>Trebuchet MS</vt:lpstr>
      <vt:lpstr>1_Office Theme</vt:lpstr>
      <vt:lpstr>Six Studies Have Compared The Water Flosser To String Floss1-6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Sonic-Fusion® Launch Presentation</dc:title>
  <dc:creator>Briana Taylor</dc:creator>
  <cp:lastModifiedBy>Carmen Carmack</cp:lastModifiedBy>
  <cp:revision>314</cp:revision>
  <cp:lastPrinted>2018-11-12T23:51:11Z</cp:lastPrinted>
  <dcterms:created xsi:type="dcterms:W3CDTF">2018-04-04T17:37:20Z</dcterms:created>
  <dcterms:modified xsi:type="dcterms:W3CDTF">2020-08-12T19:36:42Z</dcterms:modified>
</cp:coreProperties>
</file>